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4" r:id="rId2"/>
    <p:sldId id="263" r:id="rId3"/>
  </p:sldIdLst>
  <p:sldSz cx="9144000" cy="6858000" type="screen4x3"/>
  <p:notesSz cx="9872663" cy="67913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02" initials="u" lastIdx="2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66"/>
    <a:srgbClr val="99FFCC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16E614-961F-4918-81BD-2469DAA61A14}" v="2" dt="2024-06-17T04:59:20.1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11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洋輔 浄土" userId="06d56449ef9b25e6" providerId="LiveId" clId="{8516E614-961F-4918-81BD-2469DAA61A14}"/>
    <pc:docChg chg="modSld">
      <pc:chgData name="洋輔 浄土" userId="06d56449ef9b25e6" providerId="LiveId" clId="{8516E614-961F-4918-81BD-2469DAA61A14}" dt="2024-06-17T04:59:20.139" v="3"/>
      <pc:docMkLst>
        <pc:docMk/>
      </pc:docMkLst>
      <pc:sldChg chg="modSp mod">
        <pc:chgData name="洋輔 浄土" userId="06d56449ef9b25e6" providerId="LiveId" clId="{8516E614-961F-4918-81BD-2469DAA61A14}" dt="2024-06-17T04:59:20.139" v="3"/>
        <pc:sldMkLst>
          <pc:docMk/>
          <pc:sldMk cId="1253562067" sldId="264"/>
        </pc:sldMkLst>
        <pc:spChg chg="mod">
          <ac:chgData name="洋輔 浄土" userId="06d56449ef9b25e6" providerId="LiveId" clId="{8516E614-961F-4918-81BD-2469DAA61A14}" dt="2024-06-17T04:59:20.139" v="3"/>
          <ac:spMkLst>
            <pc:docMk/>
            <pc:sldMk cId="1253562067" sldId="26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4279007" cy="340932"/>
          </a:xfrm>
          <a:prstGeom prst="rect">
            <a:avLst/>
          </a:prstGeom>
        </p:spPr>
        <p:txBody>
          <a:bodyPr vert="horz" lIns="91752" tIns="45877" rIns="91752" bIns="4587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591330" y="2"/>
            <a:ext cx="4279006" cy="340932"/>
          </a:xfrm>
          <a:prstGeom prst="rect">
            <a:avLst/>
          </a:prstGeom>
        </p:spPr>
        <p:txBody>
          <a:bodyPr vert="horz" lIns="91752" tIns="45877" rIns="91752" bIns="45877" rtlCol="0"/>
          <a:lstStyle>
            <a:lvl1pPr algn="r">
              <a:defRPr sz="1200"/>
            </a:lvl1pPr>
          </a:lstStyle>
          <a:p>
            <a:fld id="{9125BF7E-FCCB-4EAC-B3FD-3AFB0442C386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6450393"/>
            <a:ext cx="4279007" cy="340932"/>
          </a:xfrm>
          <a:prstGeom prst="rect">
            <a:avLst/>
          </a:prstGeom>
        </p:spPr>
        <p:txBody>
          <a:bodyPr vert="horz" lIns="91752" tIns="45877" rIns="91752" bIns="4587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591330" y="6450393"/>
            <a:ext cx="4279006" cy="340932"/>
          </a:xfrm>
          <a:prstGeom prst="rect">
            <a:avLst/>
          </a:prstGeom>
        </p:spPr>
        <p:txBody>
          <a:bodyPr vert="horz" lIns="91752" tIns="45877" rIns="91752" bIns="45877" rtlCol="0" anchor="b"/>
          <a:lstStyle>
            <a:lvl1pPr algn="r">
              <a:defRPr sz="1200"/>
            </a:lvl1pPr>
          </a:lstStyle>
          <a:p>
            <a:fld id="{817EB060-02D4-4D5A-8416-E7EEDCCD2D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5388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230" cy="339838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592127" y="0"/>
            <a:ext cx="4278230" cy="339838"/>
          </a:xfrm>
          <a:prstGeom prst="rect">
            <a:avLst/>
          </a:prstGeom>
        </p:spPr>
        <p:txBody>
          <a:bodyPr vert="horz" lIns="91075" tIns="45537" rIns="91075" bIns="45537" rtlCol="0"/>
          <a:lstStyle>
            <a:lvl1pPr algn="r">
              <a:defRPr sz="1200"/>
            </a:lvl1pPr>
          </a:lstStyle>
          <a:p>
            <a:fld id="{40A11834-325E-4F1A-A07D-BEE68A5D317C}" type="datetimeFigureOut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238500" y="509588"/>
            <a:ext cx="3395663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75" tIns="45537" rIns="91075" bIns="4553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86575" y="3225744"/>
            <a:ext cx="7899514" cy="3056367"/>
          </a:xfrm>
          <a:prstGeom prst="rect">
            <a:avLst/>
          </a:prstGeom>
        </p:spPr>
        <p:txBody>
          <a:bodyPr vert="horz" lIns="91075" tIns="45537" rIns="91075" bIns="4553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6450402"/>
            <a:ext cx="4278230" cy="339838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592127" y="6450402"/>
            <a:ext cx="4278230" cy="339838"/>
          </a:xfrm>
          <a:prstGeom prst="rect">
            <a:avLst/>
          </a:prstGeom>
        </p:spPr>
        <p:txBody>
          <a:bodyPr vert="horz" lIns="91075" tIns="45537" rIns="91075" bIns="45537" rtlCol="0" anchor="b"/>
          <a:lstStyle>
            <a:lvl1pPr algn="r">
              <a:defRPr sz="1200"/>
            </a:lvl1pPr>
          </a:lstStyle>
          <a:p>
            <a:fld id="{37A744F7-D7A5-4F20-A50A-3B6E9B2C92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0117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0ADF67-7930-4E87-ADA3-78E154EBA61C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7273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84649-7DDB-4B0F-A1E3-CA4F4664186A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870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1723AC-A8D1-4650-98BE-EECF86CEC70B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5472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1699B1-8C94-48AC-9701-71758C5D98D0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260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F0C7-8D84-42C0-BCA2-028B55E75E00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92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F4194-E324-47F5-98A0-ADAFE11CE11D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76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8A97E-0135-49D0-898A-76F84622E6D7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521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CFAD3-CEDE-4148-9317-93F3B34F997A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7499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51FC0-4CEE-46D3-97E4-F5F32A0AA2FB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66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4A176-9151-4E8E-A65A-E517863890EE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6909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CBC0-2B2F-4F75-83DB-13A3E5A9C66D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4407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513BC2-719F-441F-8A86-A827BCE354AF}" type="datetime1">
              <a:rPr kumimoji="1" lang="ja-JP" altLang="en-US" smtClean="0"/>
              <a:t>2024/6/17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AB5FA-0DB7-4F4F-BE68-CF72355F227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541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04911" y="207845"/>
            <a:ext cx="6386731" cy="734689"/>
          </a:xfrm>
        </p:spPr>
        <p:txBody>
          <a:bodyPr>
            <a:normAutofit/>
          </a:bodyPr>
          <a:lstStyle/>
          <a:p>
            <a:pPr algn="l"/>
            <a:r>
              <a:rPr lang="ja-JP" altLang="en-US" sz="3600" dirty="0">
                <a:highlight>
                  <a:srgbClr val="FFFF00"/>
                </a:highlight>
                <a:latin typeface="HGP教科書体" panose="02020600000000000000" pitchFamily="18" charset="-128"/>
                <a:ea typeface="HGP教科書体" panose="02020600000000000000" pitchFamily="18" charset="-128"/>
              </a:rPr>
              <a:t>就労</a:t>
            </a:r>
            <a:r>
              <a:rPr lang="en-US" altLang="ja-JP" sz="3600" dirty="0">
                <a:highlight>
                  <a:srgbClr val="FFFF00"/>
                </a:highlight>
                <a:latin typeface="HGP教科書体" panose="02020600000000000000" pitchFamily="18" charset="-128"/>
                <a:ea typeface="HGP教科書体" panose="02020600000000000000" pitchFamily="18" charset="-128"/>
              </a:rPr>
              <a:t>B</a:t>
            </a:r>
            <a:r>
              <a:rPr lang="ja-JP" altLang="en-US" sz="3600" dirty="0">
                <a:highlight>
                  <a:srgbClr val="FFFF00"/>
                </a:highlight>
                <a:latin typeface="HGP教科書体" panose="02020600000000000000" pitchFamily="18" charset="-128"/>
                <a:ea typeface="HGP教科書体" panose="02020600000000000000" pitchFamily="18" charset="-128"/>
              </a:rPr>
              <a:t>　「ひまわり」について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39328" y="1109102"/>
            <a:ext cx="8465343" cy="5247249"/>
          </a:xfrm>
        </p:spPr>
        <p:txBody>
          <a:bodyPr>
            <a:noAutofit/>
          </a:bodyPr>
          <a:lstStyle/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営業日：月曜～金曜　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9:00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～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16:00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(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不定期で土曜も営業あり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)</a:t>
            </a: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希望者には事業所バスによる送迎サービスあり</a:t>
            </a:r>
            <a:endParaRPr lang="en-US" altLang="ja-JP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定員は２０名だが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</a:t>
            </a:r>
            <a:r>
              <a:rPr lang="ja-JP" altLang="en-US" b="1">
                <a:latin typeface="HGP教科書体" panose="02020600000000000000" pitchFamily="18" charset="-128"/>
                <a:ea typeface="HGP教科書体" panose="02020600000000000000" pitchFamily="18" charset="-128"/>
              </a:rPr>
              <a:t>平均１３名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の利用で空きあり</a:t>
            </a:r>
            <a:endParaRPr lang="en-US" altLang="ja-JP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昼   食：事業所が仲介する弁当（１食３５０円）</a:t>
            </a:r>
            <a:endParaRPr lang="en-US" altLang="ja-JP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作業内容：しいたけ栽培・軽作業（箱おり、段ボール）　</a:t>
            </a:r>
            <a:endParaRPr lang="en-US" altLang="ja-JP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工　賃：１日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650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円で、フル（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23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日／月）で通うと給料は</a:t>
            </a:r>
            <a:endParaRPr lang="en-US" altLang="ja-JP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15.000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円</a:t>
            </a:r>
            <a:r>
              <a:rPr lang="en-US" altLang="ja-JP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/</a:t>
            </a:r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月</a:t>
            </a:r>
            <a:endParaRPr lang="en-US" altLang="ja-JP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行　事：年間４回（花見・キャンプ・旅行・忘年会）</a:t>
            </a:r>
            <a:endParaRPr lang="en-US" altLang="ja-JP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　費用は自己負担</a:t>
            </a:r>
            <a:endParaRPr lang="en-US" altLang="ja-JP" b="1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その他</a:t>
            </a:r>
            <a:r>
              <a:rPr lang="ja-JP" altLang="en-US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：事業所の法人系列で運営しているグループホームが市内　　</a:t>
            </a:r>
            <a:endParaRPr lang="en-US" altLang="ja-JP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    に</a:t>
            </a:r>
            <a:r>
              <a:rPr lang="en-US" altLang="ja-JP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2</a:t>
            </a:r>
            <a:r>
              <a:rPr lang="ja-JP" altLang="en-US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か所ある。満室であるが、体験実習できる部屋の空きは　</a:t>
            </a:r>
            <a:endParaRPr lang="en-US" altLang="ja-JP" b="1" dirty="0">
              <a:solidFill>
                <a:srgbClr val="FF000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algn="l"/>
            <a:r>
              <a:rPr lang="ja-JP" altLang="en-US" b="1" dirty="0">
                <a:solidFill>
                  <a:srgbClr val="FF000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　　  　ある。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562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309490" y="3981157"/>
            <a:ext cx="8440616" cy="142083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083846"/>
          </a:xfrm>
        </p:spPr>
        <p:txBody>
          <a:bodyPr>
            <a:normAutofit/>
          </a:bodyPr>
          <a:lstStyle/>
          <a:p>
            <a:r>
              <a:rPr lang="ja-JP" altLang="en-US" sz="3600" dirty="0">
                <a:highlight>
                  <a:srgbClr val="FFFF00"/>
                </a:highlight>
                <a:latin typeface="HGP教科書体" panose="02020600000000000000" pitchFamily="18" charset="-128"/>
                <a:ea typeface="HGP教科書体" panose="02020600000000000000" pitchFamily="18" charset="-128"/>
              </a:rPr>
              <a:t>居宅介護事業所「あさがお」 について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00037" y="1934250"/>
            <a:ext cx="8543925" cy="3355202"/>
          </a:xfrm>
        </p:spPr>
        <p:txBody>
          <a:bodyPr>
            <a:normAutofit/>
          </a:bodyPr>
          <a:lstStyle/>
          <a:p>
            <a:r>
              <a:rPr lang="ja-JP" altLang="en-US" sz="27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この地域の障がい者対応可能な居宅介護事業所は「あ</a:t>
            </a:r>
            <a:endParaRPr lang="en-US" altLang="ja-JP" sz="27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lang="ja-JP" altLang="en-US" sz="27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　さがお」しかない。</a:t>
            </a:r>
            <a:endParaRPr lang="en-US" altLang="ja-JP" sz="27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27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居宅以外にも移動支援サービスも提供している</a:t>
            </a:r>
            <a:endParaRPr lang="en-US" altLang="ja-JP" sz="27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lang="ja-JP" altLang="en-US" sz="26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（利用できるのは月１回程度、１キロ３０円の送迎費あり）</a:t>
            </a:r>
            <a:endParaRPr lang="en-US" altLang="ja-JP" sz="26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endParaRPr lang="en-US" altLang="ja-JP" sz="900" dirty="0"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r>
              <a:rPr lang="ja-JP" altLang="en-US" sz="2700" b="1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ヘルパー不足で週に２回の</a:t>
            </a:r>
            <a:r>
              <a:rPr lang="en-US" altLang="ja-JP" sz="2700" b="1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sz="2700" b="1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時間しか入れないのが現状。</a:t>
            </a:r>
            <a:endParaRPr lang="en-US" altLang="ja-JP" sz="2700" b="1" dirty="0">
              <a:solidFill>
                <a:srgbClr val="0070C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r>
              <a:rPr lang="ja-JP" altLang="en-US" sz="2700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　</a:t>
            </a:r>
            <a:r>
              <a:rPr lang="ja-JP" altLang="en-US" sz="2700" dirty="0">
                <a:latin typeface="HGP教科書体" panose="02020600000000000000" pitchFamily="18" charset="-128"/>
                <a:ea typeface="HGP教科書体" panose="02020600000000000000" pitchFamily="18" charset="-128"/>
              </a:rPr>
              <a:t>可能な日時：</a:t>
            </a:r>
            <a:r>
              <a:rPr lang="ja-JP" altLang="en-US" sz="2700" b="1" u="sng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火曜・木曜の</a:t>
            </a:r>
            <a:r>
              <a:rPr lang="en-US" altLang="ja-JP" sz="2700" b="1" u="sng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13</a:t>
            </a:r>
            <a:r>
              <a:rPr lang="ja-JP" altLang="en-US" sz="2700" b="1" u="sng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時～</a:t>
            </a:r>
            <a:r>
              <a:rPr lang="en-US" altLang="ja-JP" sz="2700" b="1" u="sng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19</a:t>
            </a:r>
            <a:r>
              <a:rPr lang="ja-JP" altLang="en-US" sz="2700" b="1" u="sng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時の間の</a:t>
            </a:r>
            <a:r>
              <a:rPr lang="en-US" altLang="ja-JP" sz="2700" b="1" u="sng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1</a:t>
            </a:r>
            <a:r>
              <a:rPr lang="ja-JP" altLang="en-US" sz="2700" b="1" u="sng" dirty="0">
                <a:solidFill>
                  <a:srgbClr val="0070C0"/>
                </a:solidFill>
                <a:latin typeface="HGP教科書体" panose="02020600000000000000" pitchFamily="18" charset="-128"/>
                <a:ea typeface="HGP教科書体" panose="02020600000000000000" pitchFamily="18" charset="-128"/>
              </a:rPr>
              <a:t>時間</a:t>
            </a:r>
            <a:endParaRPr lang="en-US" altLang="ja-JP" sz="2700" b="1" u="sng" dirty="0">
              <a:solidFill>
                <a:srgbClr val="0070C0"/>
              </a:solidFill>
              <a:latin typeface="HGP教科書体" panose="02020600000000000000" pitchFamily="18" charset="-128"/>
              <a:ea typeface="HGP教科書体" panose="02020600000000000000" pitchFamily="18" charset="-128"/>
            </a:endParaRPr>
          </a:p>
          <a:p>
            <a:pPr marL="0" indent="0">
              <a:buNone/>
            </a:pPr>
            <a:endParaRPr lang="en-US" altLang="ja-JP" sz="27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AB5FA-0DB7-4F4F-BE68-CF72355F2276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8026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3050</TotalTime>
  <Words>246</Words>
  <Application>Microsoft Office PowerPoint</Application>
  <PresentationFormat>画面に合わせる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HGP教科書体</vt:lpstr>
      <vt:lpstr>HG丸ｺﾞｼｯｸM-PRO</vt:lpstr>
      <vt:lpstr>Arial</vt:lpstr>
      <vt:lpstr>Calibri</vt:lpstr>
      <vt:lpstr>Calibri Light</vt:lpstr>
      <vt:lpstr>Office テーマ</vt:lpstr>
      <vt:lpstr>就労B　「ひまわり」について</vt:lpstr>
      <vt:lpstr>居宅介護事業所「あさがお」 について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お兄さんからの情報提供</dc:title>
  <dc:creator>鈴木雅史</dc:creator>
  <cp:lastModifiedBy>洋輔 浄土</cp:lastModifiedBy>
  <cp:revision>318</cp:revision>
  <cp:lastPrinted>2021-05-28T06:43:39Z</cp:lastPrinted>
  <dcterms:created xsi:type="dcterms:W3CDTF">2014-09-04T06:27:29Z</dcterms:created>
  <dcterms:modified xsi:type="dcterms:W3CDTF">2024-06-17T04:59:21Z</dcterms:modified>
</cp:coreProperties>
</file>